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8"/>
  </p:notesMasterIdLst>
  <p:sldIdLst>
    <p:sldId id="256" r:id="rId2"/>
    <p:sldId id="264" r:id="rId3"/>
    <p:sldId id="259" r:id="rId4"/>
    <p:sldId id="262" r:id="rId5"/>
    <p:sldId id="263" r:id="rId6"/>
    <p:sldId id="257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99"/>
    <a:srgbClr val="7D3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6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F7E23B-DAC4-48A7-A359-1433256EB60A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704877-5326-4C84-81B8-D2B8C117F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2DB53-F4C4-4237-AFA2-CBE7CCC5686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78" y="5177494"/>
            <a:ext cx="7747687" cy="1470455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D0D9-83DB-4467-942C-2C615F473124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B141-7969-4EC4-A935-019069A26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7817" y="278627"/>
            <a:ext cx="205662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9558" y="278626"/>
            <a:ext cx="59883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D247-3B7F-4FCF-B910-3292C1E14B32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9E24-0D33-4667-BFCD-B06D6FA9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FF40-5C39-4F9F-8605-3FDF6EBEC1D2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1E3D-AED2-4DFD-8902-B590873B8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92" y="2903838"/>
            <a:ext cx="7793896" cy="16586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692" y="4589465"/>
            <a:ext cx="7793896" cy="11687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ADC1E-8BBF-4D26-A89B-92C3382F30B5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9419-C328-487D-B001-5826A4A0D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330" y="1585302"/>
            <a:ext cx="4026529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585302"/>
            <a:ext cx="4050180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6B60-2198-4F76-BB35-5BDBB764E747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D643-B31A-4804-B415-818D22EAA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42" y="234778"/>
            <a:ext cx="8241957" cy="11801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44842" y="1581665"/>
            <a:ext cx="4053340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843" y="2505075"/>
            <a:ext cx="4053339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581665"/>
            <a:ext cx="4057649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05764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605D-4958-4211-8AA7-E8D68C146F32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458D4-AE0B-4CFA-A907-21C085D5E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52FA-BACF-4E5F-9096-1AD3B08C45E1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C640-3009-4B7E-BFC1-72723CE1F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F9B1-6005-48DD-8A5B-89E9FF45553C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F36F-4803-4ED5-9604-663B2937F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14" y="321273"/>
            <a:ext cx="29982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3458" y="321273"/>
            <a:ext cx="5128055" cy="57953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1914" y="1921473"/>
            <a:ext cx="2998249" cy="419512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842E-CF48-4754-B626-F131795605F2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FCEA-FEF1-46A1-B9D1-0AECB8C34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659" y="593124"/>
            <a:ext cx="5535827" cy="8031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74376" y="1581664"/>
            <a:ext cx="5516110" cy="458435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D64B3-2BB7-40ED-8BB7-093C49275345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85594-2567-4D2C-BC36-7FBDB449B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71488" y="25400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606550"/>
            <a:ext cx="8207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CEA556-753F-4E81-8313-0B6041DF6042}" type="datetimeFigureOut">
              <a:rPr lang="ru-RU"/>
              <a:pPr>
                <a:defRPr/>
              </a:pPr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BEC99-C64E-4761-BED6-07E22E264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203864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3864"/>
          </a:solidFill>
          <a:latin typeface="Calibri Light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3864"/>
          </a:solidFill>
          <a:latin typeface="Calibri Light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3864"/>
          </a:solidFill>
          <a:latin typeface="Calibri Light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3864"/>
          </a:solidFill>
          <a:latin typeface="Calibri Light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3864"/>
          </a:solidFill>
          <a:latin typeface="Calibri Light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3864"/>
          </a:solidFill>
          <a:latin typeface="Calibri Light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3864"/>
          </a:solidFill>
          <a:latin typeface="Calibri Light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3864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rgbClr val="203864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rgbClr val="203864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rgbClr val="203864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rgbClr val="203864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rgbClr val="20386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19138" y="1647825"/>
            <a:ext cx="7747000" cy="1471613"/>
          </a:xfrm>
        </p:spPr>
        <p:txBody>
          <a:bodyPr/>
          <a:lstStyle/>
          <a:p>
            <a:pPr eaLnBrk="1" hangingPunct="1"/>
            <a:r>
              <a:rPr lang="ru-RU" sz="4100" b="1" smtClean="0"/>
              <a:t>Игра – обучайка</a:t>
            </a:r>
            <a:r>
              <a:rPr lang="ru-RU" sz="4100" smtClean="0"/>
              <a:t> для умственного и психического развития ребенка</a:t>
            </a:r>
            <a:br>
              <a:rPr lang="ru-RU" sz="4100" smtClean="0"/>
            </a:br>
            <a:r>
              <a:rPr lang="ru-RU" sz="4100" smtClean="0"/>
              <a:t/>
            </a:r>
            <a:br>
              <a:rPr lang="ru-RU" sz="4100" smtClean="0"/>
            </a:br>
            <a:r>
              <a:rPr lang="ru-RU" sz="2800" b="1" smtClean="0"/>
              <a:t>(пальчиковая гимнастика)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1397000" y="5099050"/>
            <a:ext cx="77470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685800">
              <a:lnSpc>
                <a:spcPct val="90000"/>
              </a:lnSpc>
            </a:pPr>
            <a:r>
              <a:rPr lang="ru-RU" sz="2800" b="1">
                <a:solidFill>
                  <a:srgbClr val="203864"/>
                </a:solidFill>
                <a:latin typeface="Calibri Light"/>
              </a:rPr>
              <a:t>Выполнила:</a:t>
            </a:r>
            <a:br>
              <a:rPr lang="ru-RU" sz="2800" b="1">
                <a:solidFill>
                  <a:srgbClr val="203864"/>
                </a:solidFill>
                <a:latin typeface="Calibri Light"/>
              </a:rPr>
            </a:br>
            <a:r>
              <a:rPr lang="ru-RU" sz="2800" b="1">
                <a:solidFill>
                  <a:srgbClr val="203864"/>
                </a:solidFill>
                <a:latin typeface="Calibri Light"/>
              </a:rPr>
              <a:t>Козлова Людмила Петровна</a:t>
            </a:r>
            <a:br>
              <a:rPr lang="ru-RU" sz="2800" b="1">
                <a:solidFill>
                  <a:srgbClr val="203864"/>
                </a:solidFill>
                <a:latin typeface="Calibri Light"/>
              </a:rPr>
            </a:br>
            <a:r>
              <a:rPr lang="ru-RU" sz="2800" b="1">
                <a:solidFill>
                  <a:srgbClr val="203864"/>
                </a:solidFill>
                <a:latin typeface="Calibri Light"/>
              </a:rPr>
              <a:t>музыкальный руководитель </a:t>
            </a:r>
            <a:r>
              <a:rPr lang="en-US" sz="2800" b="1">
                <a:solidFill>
                  <a:srgbClr val="203864"/>
                </a:solidFill>
                <a:latin typeface="Calibri Light"/>
              </a:rPr>
              <a:t>I</a:t>
            </a:r>
            <a:r>
              <a:rPr lang="ru-RU" sz="2800" b="1">
                <a:solidFill>
                  <a:srgbClr val="203864"/>
                </a:solidFill>
                <a:latin typeface="Calibri Light"/>
              </a:rPr>
              <a:t> категории</a:t>
            </a:r>
            <a:br>
              <a:rPr lang="ru-RU" sz="2800" b="1">
                <a:solidFill>
                  <a:srgbClr val="203864"/>
                </a:solidFill>
                <a:latin typeface="Calibri Light"/>
              </a:rPr>
            </a:br>
            <a:r>
              <a:rPr lang="ru-RU" sz="2800" b="1">
                <a:solidFill>
                  <a:srgbClr val="203864"/>
                </a:solidFill>
                <a:latin typeface="Calibri Light"/>
              </a:rPr>
              <a:t>МКДОУ д/с «Елочка» п. Невонка</a:t>
            </a:r>
            <a:endParaRPr lang="ru-RU" sz="2800">
              <a:solidFill>
                <a:srgbClr val="203864"/>
              </a:solidFill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2932113" y="990600"/>
            <a:ext cx="5951537" cy="5075238"/>
          </a:xfrm>
        </p:spPr>
        <p:txBody>
          <a:bodyPr/>
          <a:lstStyle/>
          <a:p>
            <a:r>
              <a:rPr lang="ru-RU" sz="3200" b="1" i="1" smtClean="0"/>
              <a:t>Еще в 1873 году выдающийся </a:t>
            </a:r>
            <a:br>
              <a:rPr lang="ru-RU" sz="3200" b="1" i="1" smtClean="0"/>
            </a:br>
            <a:r>
              <a:rPr lang="ru-RU" sz="3200" b="1" i="1" smtClean="0"/>
              <a:t>немецкий педагог </a:t>
            </a:r>
            <a:r>
              <a:rPr lang="ru-RU" sz="4000" b="1" i="1" smtClean="0"/>
              <a:t>Фридрих Фребель</a:t>
            </a:r>
            <a:r>
              <a:rPr lang="ru-RU" sz="3200" b="1" i="1" smtClean="0"/>
              <a:t> выделил воспитательное значение пальчиковых игр и включил их в учебный план созданных им детских садов</a:t>
            </a:r>
          </a:p>
        </p:txBody>
      </p:sp>
      <p:pic>
        <p:nvPicPr>
          <p:cNvPr id="16387" name="Picture 5" descr="Friedrich Fröb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239838"/>
            <a:ext cx="23812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Пальчиковая игра решает множество задач в развитии ребенка: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296863" y="1660525"/>
            <a:ext cx="8207375" cy="4572000"/>
          </a:xfrm>
        </p:spPr>
        <p:txBody>
          <a:bodyPr/>
          <a:lstStyle/>
          <a:p>
            <a:pPr marL="400050" indent="-400050" eaLnBrk="1" hangingPunct="1">
              <a:buFont typeface="Arial" charset="0"/>
              <a:buAutoNum type="arabicPeriod"/>
            </a:pPr>
            <a:r>
              <a:rPr lang="ru-RU" smtClean="0">
                <a:solidFill>
                  <a:srgbClr val="000099"/>
                </a:solidFill>
              </a:rPr>
              <a:t>Способствует овладению навыками мелкой моторики учитывая возрастные и индивидуальные особенности детей;</a:t>
            </a:r>
          </a:p>
          <a:p>
            <a:pPr marL="400050" indent="-400050" eaLnBrk="1" hangingPunct="1">
              <a:buFont typeface="Arial" charset="0"/>
              <a:buAutoNum type="arabicPeriod" startAt="2"/>
            </a:pPr>
            <a:r>
              <a:rPr lang="ru-RU" smtClean="0">
                <a:solidFill>
                  <a:srgbClr val="000099"/>
                </a:solidFill>
              </a:rPr>
              <a:t>Помогает развивать речь, чувство ритма;</a:t>
            </a:r>
          </a:p>
          <a:p>
            <a:pPr marL="400050" indent="-400050" eaLnBrk="1" hangingPunct="1">
              <a:buFont typeface="Arial" charset="0"/>
              <a:buAutoNum type="arabicPeriod" startAt="3"/>
            </a:pPr>
            <a:r>
              <a:rPr lang="ru-RU" smtClean="0">
                <a:solidFill>
                  <a:srgbClr val="000099"/>
                </a:solidFill>
              </a:rPr>
              <a:t>Повышает работоспособность головного мозга;</a:t>
            </a:r>
          </a:p>
          <a:p>
            <a:pPr marL="400050" indent="-400050" eaLnBrk="1" hangingPunct="1">
              <a:buFont typeface="Arial" charset="0"/>
              <a:buAutoNum type="arabicPeriod" startAt="4"/>
            </a:pPr>
            <a:r>
              <a:rPr lang="ru-RU" smtClean="0">
                <a:solidFill>
                  <a:srgbClr val="000099"/>
                </a:solidFill>
              </a:rPr>
              <a:t>Развивает психические процессы: внимание, память, мышление, воображение;</a:t>
            </a:r>
          </a:p>
          <a:p>
            <a:pPr marL="400050" indent="-400050" eaLnBrk="1" hangingPunct="1">
              <a:buFont typeface="Arial" charset="0"/>
              <a:buAutoNum type="arabicPeriod" startAt="5"/>
            </a:pPr>
            <a:r>
              <a:rPr lang="ru-RU" smtClean="0">
                <a:solidFill>
                  <a:srgbClr val="000099"/>
                </a:solidFill>
              </a:rPr>
              <a:t>Развивает тактильную чувствительность;</a:t>
            </a:r>
          </a:p>
          <a:p>
            <a:pPr marL="400050" indent="-400050" eaLnBrk="1" hangingPunct="1">
              <a:buFont typeface="Arial" charset="0"/>
              <a:buAutoNum type="arabicPeriod" startAt="6"/>
            </a:pPr>
            <a:r>
              <a:rPr lang="ru-RU" smtClean="0">
                <a:solidFill>
                  <a:srgbClr val="000099"/>
                </a:solidFill>
              </a:rPr>
              <a:t>Снимает тревожность, моральное</a:t>
            </a:r>
          </a:p>
          <a:p>
            <a:pPr marL="400050" indent="-400050" eaLnBrk="1" hangingPunct="1">
              <a:buFont typeface="Arial" charset="0"/>
              <a:buNone/>
            </a:pPr>
            <a:r>
              <a:rPr lang="ru-RU" smtClean="0">
                <a:solidFill>
                  <a:srgbClr val="000099"/>
                </a:solidFill>
              </a:rPr>
              <a:t>       напряжение.</a:t>
            </a:r>
          </a:p>
          <a:p>
            <a:pPr marL="400050" indent="-400050" eaLnBrk="1" hangingPunct="1">
              <a:buFont typeface="Arial" charset="0"/>
              <a:buNone/>
            </a:pPr>
            <a:r>
              <a:rPr lang="ru-RU" smtClean="0">
                <a:solidFill>
                  <a:srgbClr val="000099"/>
                </a:solidFill>
              </a:rPr>
              <a:t>7.    Облегчает будущим школьникам усвоение</a:t>
            </a:r>
          </a:p>
          <a:p>
            <a:pPr marL="400050" indent="-400050" eaLnBrk="1" hangingPunct="1">
              <a:buFont typeface="Arial" charset="0"/>
              <a:buNone/>
            </a:pPr>
            <a:r>
              <a:rPr lang="ru-RU" smtClean="0">
                <a:solidFill>
                  <a:srgbClr val="000099"/>
                </a:solidFill>
              </a:rPr>
              <a:t>       навыка письма.</a:t>
            </a:r>
          </a:p>
          <a:p>
            <a:pPr marL="400050" indent="-400050" eaLnBrk="1" hangingPunct="1">
              <a:buFont typeface="Arial" charset="0"/>
              <a:buNone/>
            </a:pPr>
            <a:endParaRPr lang="ru-RU" smtClean="0">
              <a:solidFill>
                <a:srgbClr val="000099"/>
              </a:solidFill>
            </a:endParaRPr>
          </a:p>
        </p:txBody>
      </p:sp>
      <p:pic>
        <p:nvPicPr>
          <p:cNvPr id="17411" name="Picture 4" descr="i?id=200de16a7864bbaabea2c025b7217a3c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3613" y="3757613"/>
            <a:ext cx="3100387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0" y="442913"/>
            <a:ext cx="9144000" cy="1152525"/>
          </a:xfrm>
        </p:spPr>
        <p:txBody>
          <a:bodyPr/>
          <a:lstStyle/>
          <a:p>
            <a:r>
              <a:rPr lang="ru-RU" sz="2000" smtClean="0"/>
              <a:t>Согласно международной классификации игры, совмещающие движения пальцев с короткими ритмичными стишками, подразделяются на два типа: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Собственно пальчиковые игры, сидячие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8434" name="Picture 4" descr="P10809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798638"/>
            <a:ext cx="8278812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P10809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84350"/>
            <a:ext cx="82581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P10809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25" y="1785938"/>
            <a:ext cx="82581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P10809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3" y="1784350"/>
            <a:ext cx="82581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Игры, в которых помимо деятельности тонкой моторики включены движения всего тела: </a:t>
            </a:r>
            <a:r>
              <a:rPr lang="ru-RU" sz="1800" b="1" smtClean="0"/>
              <a:t>прыжки, бег на месте, движения рук, головы </a:t>
            </a:r>
            <a:r>
              <a:rPr lang="ru-RU" sz="1800" b="1" i="1" smtClean="0"/>
              <a:t>(классификация достаточно условна)</a:t>
            </a:r>
            <a:endParaRPr lang="ru-RU" sz="1800" b="1" smtClean="0"/>
          </a:p>
        </p:txBody>
      </p:sp>
      <p:pic>
        <p:nvPicPr>
          <p:cNvPr id="19458" name="Picture 5" descr="P1080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6275"/>
            <a:ext cx="82581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P10809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3" y="1947863"/>
            <a:ext cx="8232775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7"/>
          <p:cNvSpPr>
            <a:spLocks noGrp="1"/>
          </p:cNvSpPr>
          <p:nvPr>
            <p:ph type="title"/>
          </p:nvPr>
        </p:nvSpPr>
        <p:spPr>
          <a:xfrm>
            <a:off x="241300" y="442913"/>
            <a:ext cx="8207375" cy="1152525"/>
          </a:xfrm>
        </p:spPr>
        <p:txBody>
          <a:bodyPr/>
          <a:lstStyle/>
          <a:p>
            <a:pPr eaLnBrk="1" hangingPunct="1"/>
            <a:r>
              <a:rPr lang="ru-RU" b="1" i="1" smtClean="0"/>
              <a:t>«Ум ребенка находится на кончиках его пальцев»</a:t>
            </a:r>
          </a:p>
        </p:txBody>
      </p:sp>
      <p:sp>
        <p:nvSpPr>
          <p:cNvPr id="20482" name="Объект 8"/>
          <p:cNvSpPr>
            <a:spLocks noGrp="1"/>
          </p:cNvSpPr>
          <p:nvPr/>
        </p:nvSpPr>
        <p:spPr bwMode="auto">
          <a:xfrm>
            <a:off x="468313" y="1619250"/>
            <a:ext cx="8207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ru-RU" sz="2000">
                <a:solidFill>
                  <a:srgbClr val="203864"/>
                </a:solidFill>
              </a:rPr>
              <a:t>                                                                               </a:t>
            </a:r>
            <a:r>
              <a:rPr lang="ru-RU" sz="2000" b="1">
                <a:solidFill>
                  <a:srgbClr val="203864"/>
                </a:solidFill>
              </a:rPr>
              <a:t>В.А. Сухомлинский</a:t>
            </a:r>
            <a:endParaRPr lang="ru-RU" sz="2000" b="1">
              <a:solidFill>
                <a:srgbClr val="203864"/>
              </a:solidFill>
              <a:latin typeface="Calibri Light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endParaRPr lang="ru-RU" sz="2100" b="1">
              <a:solidFill>
                <a:srgbClr val="203864"/>
              </a:solidFill>
              <a:latin typeface="Calibri Light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endParaRPr lang="ru-RU" sz="2100">
              <a:solidFill>
                <a:srgbClr val="203864"/>
              </a:solidFill>
              <a:latin typeface="Calibri Light"/>
            </a:endParaRPr>
          </a:p>
        </p:txBody>
      </p:sp>
      <p:pic>
        <p:nvPicPr>
          <p:cNvPr id="20483" name="Picture 4" descr="i?id=f282ed28e988a685d30aabd96de1ce2d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463" y="2371725"/>
            <a:ext cx="419417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/>
          </p:cNvSpPr>
          <p:nvPr/>
        </p:nvSpPr>
        <p:spPr bwMode="auto">
          <a:xfrm>
            <a:off x="496888" y="5148263"/>
            <a:ext cx="82073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ru-RU" sz="4400">
                <a:solidFill>
                  <a:srgbClr val="203864"/>
                </a:solidFill>
              </a:rPr>
              <a:t>                                                                               </a:t>
            </a:r>
            <a:r>
              <a:rPr lang="ru-RU" sz="4400" b="1">
                <a:solidFill>
                  <a:srgbClr val="203864"/>
                </a:solidFill>
              </a:rPr>
              <a:t>спасибо за внимание!</a:t>
            </a:r>
            <a:endParaRPr lang="ru-RU" sz="4400" b="1">
              <a:solidFill>
                <a:srgbClr val="203864"/>
              </a:solidFill>
              <a:latin typeface="Calibri Light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endParaRPr lang="ru-RU" sz="2100">
              <a:solidFill>
                <a:srgbClr val="203864"/>
              </a:solidFill>
              <a:latin typeface="Calibri Light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endParaRPr lang="ru-RU" sz="2100">
              <a:solidFill>
                <a:srgbClr val="203864"/>
              </a:solidFill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f5124e37141bd881fc6a5bdf3858baf5c8c99ff"/>
</p:tagLst>
</file>

<file path=ppt/theme/theme1.xml><?xml version="1.0" encoding="utf-8"?>
<a:theme xmlns:a="http://schemas.openxmlformats.org/drawingml/2006/main" name="Шаблон fon.presen.ru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A060CA3E-2F0B-4D42-8CDD-1F2E9EB12046}" vid="{30F8E240-81B2-46CA-B08D-270D28795C5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 правовой информацией</Template>
  <TotalTime>144</TotalTime>
  <Words>149</Words>
  <Application>Microsoft Office PowerPoint</Application>
  <PresentationFormat>Экран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Calibri</vt:lpstr>
      <vt:lpstr>Шаблон fon.presen.ru 1</vt:lpstr>
      <vt:lpstr>Шаблон fon.presen.ru 1</vt:lpstr>
      <vt:lpstr>Игра – обучайка для умственного и психического развития ребенка  (пальчиковая гимнастика)</vt:lpstr>
      <vt:lpstr>Еще в 1873 году выдающийся  немецкий педагог Фридрих Фребель выделил воспитательное значение пальчиковых игр и включил их в учебный план созданных им детских садов</vt:lpstr>
      <vt:lpstr>Пальчиковая игра решает множество задач в развитии ребенка:</vt:lpstr>
      <vt:lpstr>Согласно международной классификации игры, совмещающие движения пальцев с короткими ритмичными стишками, подразделяются на два типа:  Собственно пальчиковые игры, сидячие </vt:lpstr>
      <vt:lpstr>Игры, в которых помимо деятельности тонкой моторики включены движения всего тела: прыжки, бег на месте, движения рук, головы (классификация достаточно условна)</vt:lpstr>
      <vt:lpstr>«Ум ребенка находится на кончиках его пальцев»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Голубое небо в облаках 1304211908</dc:title>
  <dc:creator>Олег Л.</dc:creator>
  <cp:lastModifiedBy>Софья</cp:lastModifiedBy>
  <cp:revision>12</cp:revision>
  <dcterms:created xsi:type="dcterms:W3CDTF">2013-04-21T16:09:19Z</dcterms:created>
  <dcterms:modified xsi:type="dcterms:W3CDTF">2015-04-19T04:58:54Z</dcterms:modified>
</cp:coreProperties>
</file>