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9" r:id="rId5"/>
    <p:sldId id="259" r:id="rId6"/>
    <p:sldId id="262" r:id="rId7"/>
    <p:sldId id="268" r:id="rId8"/>
    <p:sldId id="267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5000"/>
    <a:srgbClr val="007A00"/>
    <a:srgbClr val="194B32"/>
    <a:srgbClr val="006600"/>
    <a:srgbClr val="6C0000"/>
    <a:srgbClr val="753805"/>
    <a:srgbClr val="7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85784" y="1928802"/>
            <a:ext cx="6768752" cy="16561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«Войди в природу с добротой»</a:t>
            </a:r>
            <a:br>
              <a:rPr lang="ru-RU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</a:br>
            <a:r>
              <a:rPr lang="ru-RU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/>
            </a:r>
            <a:br>
              <a:rPr lang="ru-RU" sz="32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</a:br>
            <a:r>
              <a:rPr lang="ru-RU" sz="2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>из  опыта работы</a:t>
            </a:r>
            <a:r>
              <a:rPr lang="ru-RU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/>
            </a:r>
            <a:br>
              <a:rPr lang="ru-RU" sz="28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</a:br>
            <a:r>
              <a:rPr lang="ru-RU" sz="28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  <a:t/>
            </a:r>
            <a:br>
              <a:rPr lang="ru-RU" sz="2800" b="1" dirty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doniNova" pitchFamily="18" charset="-52"/>
              </a:rPr>
            </a:br>
            <a:endParaRPr lang="ru-RU" sz="28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BodoniNova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509120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Выполнила:</a:t>
            </a:r>
          </a:p>
          <a:p>
            <a:pPr algn="ctr"/>
            <a:endParaRPr lang="ru-RU" sz="600" b="1" dirty="0" smtClean="0"/>
          </a:p>
          <a:p>
            <a:pPr algn="ctr"/>
            <a:r>
              <a:rPr lang="ru-RU" sz="2400" i="1" smtClean="0"/>
              <a:t>Городецкая Галина </a:t>
            </a:r>
            <a:r>
              <a:rPr lang="ru-RU" sz="2400" i="1" dirty="0" smtClean="0"/>
              <a:t>Алексеевна</a:t>
            </a:r>
          </a:p>
          <a:p>
            <a:pPr algn="ctr"/>
            <a:r>
              <a:rPr lang="ru-RU" sz="2400" i="1" dirty="0" smtClean="0"/>
              <a:t>                Воспитатель </a:t>
            </a:r>
            <a:r>
              <a:rPr lang="en-US" sz="2400" i="1" dirty="0" smtClean="0"/>
              <a:t>I</a:t>
            </a:r>
            <a:r>
              <a:rPr lang="ru-RU" sz="2400" i="1" dirty="0" smtClean="0"/>
              <a:t> квалификационной категории МКДОУ д/с «Елочка»</a:t>
            </a:r>
          </a:p>
          <a:p>
            <a:pPr algn="ctr"/>
            <a:r>
              <a:rPr lang="ru-RU" sz="2400" i="1" dirty="0" smtClean="0"/>
              <a:t>п. </a:t>
            </a:r>
            <a:r>
              <a:rPr lang="ru-RU" sz="2400" i="1" dirty="0" err="1" smtClean="0"/>
              <a:t>Невонка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857232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Всё хорошее в людях - из детства!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Как истоки добра пробудить?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Прикоснуться к природе всем сердцем: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Удивиться, узнать, полюбить!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Мы хотим, чтоб земля расцветала,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росли, как цветы, малыши,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Чтоб для них экология стала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Не наукой, а частью души!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4429132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857232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«В мире есть не только нужное, полезное, но и красивое.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Мир, окружающий ребенка, это, прежде всего, мир природы с безграничным богатством явлений, с неисчерпаемой красотой».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В.А. Сухомлинский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Картинки по запросу детская картинка по эколог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14752"/>
            <a:ext cx="1857388" cy="2791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8092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    </a:t>
            </a:r>
            <a:r>
              <a:rPr lang="ru-RU" sz="2800" dirty="0"/>
              <a:t>Создание </a:t>
            </a:r>
            <a:r>
              <a:rPr lang="ru-RU" sz="2800" dirty="0" smtClean="0"/>
              <a:t>условий для </a:t>
            </a:r>
            <a:r>
              <a:rPr lang="ru-RU" sz="2800" dirty="0"/>
              <a:t>формирования </a:t>
            </a:r>
            <a:r>
              <a:rPr lang="ru-RU" sz="2800" dirty="0" smtClean="0"/>
              <a:t>у детей элементов экологической культуры, экологически грамотного поведения в природе, гуманного отношения к живым объектам флоры и фауны через </a:t>
            </a:r>
            <a:r>
              <a:rPr lang="ru-RU" sz="2800" dirty="0"/>
              <a:t>познание взаимосвязи живого и неживого в </a:t>
            </a:r>
            <a:r>
              <a:rPr lang="ru-RU" sz="2800" dirty="0" smtClean="0"/>
              <a:t>природе экосистем;</a:t>
            </a:r>
            <a:br>
              <a:rPr lang="ru-RU" sz="2800" dirty="0" smtClean="0"/>
            </a:br>
            <a:r>
              <a:rPr lang="ru-RU" sz="2800" dirty="0" smtClean="0"/>
              <a:t>Организовать просвещение родителей, направленное на формирование экологической культуры всех членов семьи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C0000"/>
                </a:solidFill>
              </a:rPr>
              <a:t>Актуальность</a:t>
            </a:r>
            <a:r>
              <a:rPr lang="ru-RU" sz="2800" b="1" dirty="0" smtClean="0"/>
              <a:t>: 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700" dirty="0" smtClean="0"/>
              <a:t>Взаимодействие человека с природой;</a:t>
            </a:r>
            <a:br>
              <a:rPr lang="ru-RU" sz="2700" dirty="0" smtClean="0"/>
            </a:br>
            <a:r>
              <a:rPr lang="ru-RU" sz="2700" dirty="0" smtClean="0"/>
              <a:t>Формирование экологического сознания, экологической культуры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857232"/>
            <a:ext cx="7772400" cy="35719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Задачи по экологическому воспитанию:</a:t>
            </a:r>
            <a:endParaRPr lang="ru-RU" sz="2800" dirty="0" smtClean="0">
              <a:solidFill>
                <a:srgbClr val="C00000"/>
              </a:solidFill>
            </a:endParaRPr>
          </a:p>
          <a:p>
            <a:endParaRPr lang="ru-RU" sz="28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714348" y="2928934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57158" y="1214422"/>
            <a:ext cx="7772400" cy="928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Формировать у дошкольников осознанное отношение к природе, ее явлениям и объектам;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57158" y="207167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Совершенствовать умение и навыки наблюдений за живыми и неживыми объектами природы;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5720" y="5714992"/>
            <a:ext cx="7772400" cy="11430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Воспитывать элементарные нормы  поведения по отношению к миру природы и окружающему миру в целом.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57158" y="385762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Развивать экологическое мышление и творческое воображение в процессе опытнической и исследовательской деятельности детей;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460851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CC0000"/>
                </a:solidFill>
              </a:rPr>
              <a:t>Два направления при построении модели эколого-</a:t>
            </a:r>
            <a:r>
              <a:rPr lang="ru-RU" sz="3600" b="1" i="1" dirty="0" err="1" smtClean="0">
                <a:solidFill>
                  <a:srgbClr val="CC0000"/>
                </a:solidFill>
              </a:rPr>
              <a:t>развающей</a:t>
            </a:r>
            <a:r>
              <a:rPr lang="ru-RU" sz="3600" b="1" i="1" dirty="0" smtClean="0">
                <a:solidFill>
                  <a:srgbClr val="CC0000"/>
                </a:solidFill>
              </a:rPr>
              <a:t> среды:</a:t>
            </a:r>
          </a:p>
          <a:p>
            <a:pPr algn="ctr">
              <a:spcBef>
                <a:spcPts val="0"/>
              </a:spcBef>
              <a:buNone/>
            </a:pPr>
            <a:endParaRPr lang="ru-RU" sz="3600" b="1" i="1" dirty="0">
              <a:solidFill>
                <a:srgbClr val="CC0000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ru-RU" b="1" i="1" dirty="0" smtClean="0">
              <a:solidFill>
                <a:srgbClr val="CC0000"/>
              </a:solidFill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b="1" i="1" dirty="0" smtClean="0"/>
              <a:t>Создание условий на участке:</a:t>
            </a:r>
          </a:p>
          <a:p>
            <a:pPr marL="0" indent="0">
              <a:spcBef>
                <a:spcPts val="0"/>
              </a:spcBef>
              <a:buNone/>
            </a:pPr>
            <a:endParaRPr lang="ru-RU" b="1" i="1" dirty="0" smtClean="0"/>
          </a:p>
          <a:p>
            <a:pPr>
              <a:spcBef>
                <a:spcPts val="0"/>
              </a:spcBef>
              <a:buNone/>
            </a:pPr>
            <a:r>
              <a:rPr lang="ru-RU" b="1" i="1" dirty="0" smtClean="0"/>
              <a:t>2. Создание условий в группе.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29600" cy="11430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b="1" i="1" dirty="0" smtClean="0">
                <a:solidFill>
                  <a:srgbClr val="CC0000"/>
                </a:solidFill>
              </a:rPr>
              <a:t/>
            </a:r>
            <a:br>
              <a:rPr lang="ru-RU" sz="2800" b="1" i="1" dirty="0" smtClean="0">
                <a:solidFill>
                  <a:srgbClr val="CC0000"/>
                </a:solidFill>
              </a:rPr>
            </a:br>
            <a:r>
              <a:rPr lang="ru-RU" sz="2800" b="1" i="1" dirty="0">
                <a:solidFill>
                  <a:srgbClr val="CC0000"/>
                </a:solidFill>
              </a:rPr>
              <a:t/>
            </a:r>
            <a:br>
              <a:rPr lang="ru-RU" sz="2800" b="1" i="1" dirty="0">
                <a:solidFill>
                  <a:srgbClr val="CC0000"/>
                </a:solidFill>
              </a:rPr>
            </a:br>
            <a:r>
              <a:rPr lang="ru-RU" sz="2000" b="1" i="1" dirty="0">
                <a:solidFill>
                  <a:srgbClr val="CC0000"/>
                </a:solidFill>
              </a:rPr>
              <a:t>1</a:t>
            </a:r>
            <a:r>
              <a:rPr lang="ru-RU" sz="2400" b="1" i="1" dirty="0">
                <a:solidFill>
                  <a:srgbClr val="CC0000"/>
                </a:solidFill>
              </a:rPr>
              <a:t>. </a:t>
            </a:r>
            <a:r>
              <a:rPr lang="ru-RU" sz="2400" b="1" i="1" dirty="0" smtClean="0">
                <a:solidFill>
                  <a:srgbClr val="CC0000"/>
                </a:solidFill>
              </a:rPr>
              <a:t>Экологическая тропа</a:t>
            </a:r>
            <a:br>
              <a:rPr lang="ru-RU" sz="2400" b="1" i="1" dirty="0" smtClean="0">
                <a:solidFill>
                  <a:srgbClr val="CC0000"/>
                </a:solidFill>
              </a:rPr>
            </a:br>
            <a:r>
              <a:rPr lang="ru-RU" sz="2400" b="1" i="1" dirty="0" smtClean="0">
                <a:solidFill>
                  <a:srgbClr val="CC0000"/>
                </a:solidFill>
              </a:rPr>
              <a:t>Цель: </a:t>
            </a:r>
            <a:r>
              <a:rPr lang="ru-RU" sz="2400" b="1" i="1" dirty="0" smtClean="0"/>
              <a:t>Знакомить детей с растительным и животным миром нашей полосы, правилами поведения, учить понимать, чувствовать и любоваться природой;</a:t>
            </a:r>
            <a:br>
              <a:rPr lang="ru-RU" sz="2400" b="1" i="1" dirty="0" smtClean="0"/>
            </a:br>
            <a:r>
              <a:rPr lang="ru-RU" sz="1800" b="1" i="1" dirty="0">
                <a:solidFill>
                  <a:prstClr val="black"/>
                </a:solidFill>
              </a:rPr>
              <a:t/>
            </a:r>
            <a:br>
              <a:rPr lang="ru-RU" sz="1800" b="1" i="1" dirty="0">
                <a:solidFill>
                  <a:prstClr val="black"/>
                </a:solidFill>
              </a:rPr>
            </a:br>
            <a:r>
              <a:rPr lang="ru-RU" sz="2400" b="1" i="1" dirty="0">
                <a:solidFill>
                  <a:prstClr val="black"/>
                </a:solidFill>
              </a:rPr>
              <a:t/>
            </a:r>
            <a:br>
              <a:rPr lang="ru-RU" sz="2400" b="1" i="1" dirty="0">
                <a:solidFill>
                  <a:prstClr val="black"/>
                </a:solidFill>
              </a:rPr>
            </a:br>
            <a:r>
              <a:rPr lang="ru-RU" sz="2400" b="1" i="1" dirty="0">
                <a:solidFill>
                  <a:prstClr val="black"/>
                </a:solidFill>
              </a:rPr>
              <a:t/>
            </a:r>
            <a:br>
              <a:rPr lang="ru-RU" sz="2400" b="1" i="1" dirty="0">
                <a:solidFill>
                  <a:prstClr val="black"/>
                </a:solidFill>
              </a:rPr>
            </a:b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714356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ru-RU" sz="4000" b="1" i="1" dirty="0" smtClean="0">
                <a:solidFill>
                  <a:srgbClr val="CC0000"/>
                </a:solidFill>
              </a:rPr>
              <a:t>Развивающий центр природы.</a:t>
            </a:r>
            <a:br>
              <a:rPr lang="ru-RU" sz="4000" b="1" i="1" dirty="0" smtClean="0">
                <a:solidFill>
                  <a:srgbClr val="CC0000"/>
                </a:solidFill>
              </a:rPr>
            </a:br>
            <a:r>
              <a:rPr lang="ru-RU" sz="2800" b="1" i="1" dirty="0" smtClean="0">
                <a:solidFill>
                  <a:srgbClr val="CC0000"/>
                </a:solidFill>
              </a:rPr>
              <a:t/>
            </a:r>
            <a:br>
              <a:rPr lang="ru-RU" sz="2800" b="1" i="1" dirty="0" smtClean="0">
                <a:solidFill>
                  <a:srgbClr val="CC0000"/>
                </a:solidFill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428868"/>
            <a:ext cx="81096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C0000"/>
                </a:solidFill>
                <a:ea typeface="+mj-ea"/>
              </a:rPr>
              <a:t>2. </a:t>
            </a:r>
            <a:r>
              <a:rPr lang="ru-RU" sz="2400" b="1" i="1" dirty="0">
                <a:solidFill>
                  <a:srgbClr val="CC0000"/>
                </a:solidFill>
                <a:ea typeface="+mj-ea"/>
              </a:rPr>
              <a:t>Центр </a:t>
            </a:r>
            <a:r>
              <a:rPr lang="ru-RU" sz="2400" b="1" i="1" dirty="0" smtClean="0">
                <a:solidFill>
                  <a:srgbClr val="CC0000"/>
                </a:solidFill>
                <a:ea typeface="+mj-ea"/>
              </a:rPr>
              <a:t>экологии </a:t>
            </a:r>
            <a:r>
              <a:rPr lang="ru-RU" sz="2400" b="1" i="1" dirty="0">
                <a:solidFill>
                  <a:srgbClr val="CC0000"/>
                </a:solidFill>
                <a:ea typeface="+mj-ea"/>
              </a:rPr>
              <a:t>в группе</a:t>
            </a:r>
            <a:br>
              <a:rPr lang="ru-RU" sz="2400" b="1" i="1" dirty="0">
                <a:solidFill>
                  <a:srgbClr val="CC0000"/>
                </a:solidFill>
                <a:ea typeface="+mj-ea"/>
              </a:rPr>
            </a:br>
            <a:r>
              <a:rPr lang="ru-RU" sz="2400" b="1" i="1" dirty="0">
                <a:solidFill>
                  <a:srgbClr val="CC0000"/>
                </a:solidFill>
                <a:ea typeface="+mj-ea"/>
              </a:rPr>
              <a:t>Цель: </a:t>
            </a:r>
            <a:r>
              <a:rPr lang="ru-RU" sz="2400" b="1" i="1" dirty="0">
                <a:solidFill>
                  <a:prstClr val="black"/>
                </a:solidFill>
                <a:ea typeface="+mj-ea"/>
              </a:rPr>
              <a:t>Формировать у детей умение видеть разнообразие растительного и животного мира, сравнивать его с родной природой. Развивать навыки ухода и бережного отношения к флоре и фауне;</a:t>
            </a:r>
            <a:br>
              <a:rPr lang="ru-RU" sz="2400" b="1" i="1" dirty="0">
                <a:solidFill>
                  <a:prstClr val="black"/>
                </a:solidFill>
                <a:ea typeface="+mj-ea"/>
              </a:rPr>
            </a:br>
            <a:r>
              <a:rPr lang="ru-RU" sz="2400" b="1" i="1" dirty="0">
                <a:solidFill>
                  <a:prstClr val="black"/>
                </a:solidFill>
                <a:ea typeface="+mj-ea"/>
              </a:rPr>
              <a:t/>
            </a:r>
            <a:br>
              <a:rPr lang="ru-RU" sz="2400" b="1" i="1" dirty="0">
                <a:solidFill>
                  <a:prstClr val="black"/>
                </a:solidFill>
                <a:ea typeface="+mj-ea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429132"/>
            <a:ext cx="8064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C0000"/>
                </a:solidFill>
                <a:ea typeface="+mj-ea"/>
              </a:rPr>
              <a:t>3</a:t>
            </a:r>
            <a:r>
              <a:rPr lang="ru-RU" sz="2400" b="1" i="1" dirty="0" smtClean="0">
                <a:solidFill>
                  <a:srgbClr val="CC0000"/>
                </a:solidFill>
                <a:ea typeface="+mj-ea"/>
              </a:rPr>
              <a:t>. Уголок </a:t>
            </a:r>
            <a:r>
              <a:rPr lang="ru-RU" sz="2400" b="1" i="1" dirty="0">
                <a:solidFill>
                  <a:srgbClr val="CC0000"/>
                </a:solidFill>
                <a:ea typeface="+mj-ea"/>
              </a:rPr>
              <a:t>природы в группе</a:t>
            </a:r>
            <a:br>
              <a:rPr lang="ru-RU" sz="2400" b="1" i="1" dirty="0">
                <a:solidFill>
                  <a:srgbClr val="CC0000"/>
                </a:solidFill>
                <a:ea typeface="+mj-ea"/>
              </a:rPr>
            </a:br>
            <a:r>
              <a:rPr lang="ru-RU" sz="2400" b="1" i="1" dirty="0">
                <a:solidFill>
                  <a:srgbClr val="CC0000"/>
                </a:solidFill>
                <a:ea typeface="+mj-ea"/>
              </a:rPr>
              <a:t>Цель: </a:t>
            </a:r>
            <a:r>
              <a:rPr lang="ru-RU" sz="2400" b="1" i="1" dirty="0">
                <a:solidFill>
                  <a:prstClr val="black"/>
                </a:solidFill>
                <a:ea typeface="+mj-ea"/>
              </a:rPr>
              <a:t>Расширять кругозор детей о природном многообразии, побуждать наблюдать, трудиться и экспериментировать, расширять представления о природе родного края;</a:t>
            </a:r>
            <a:r>
              <a:rPr lang="ru-RU" b="1" i="1" dirty="0">
                <a:solidFill>
                  <a:prstClr val="black"/>
                </a:solidFill>
                <a:ea typeface="+mj-ea"/>
              </a:rPr>
              <a:t/>
            </a:r>
            <a:br>
              <a:rPr lang="ru-RU" b="1" i="1" dirty="0">
                <a:solidFill>
                  <a:prstClr val="black"/>
                </a:solidFill>
                <a:ea typeface="+mj-e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021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Методы обучения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928670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Специально организованные занятия с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детьми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34" y="2071678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Организация труда детей в природе;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034" y="2857496"/>
            <a:ext cx="8229600" cy="762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Наблюдение и уход за живыми объектами;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034" y="3643314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 Организация индивидуальной и кружковой работы;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28596" y="4952184"/>
            <a:ext cx="8229600" cy="19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• Комплекс игр экологической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направлен-ности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организация экологических праздников.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Задачи кружка «</a:t>
            </a:r>
            <a:r>
              <a:rPr lang="ru-RU" sz="3200" b="1" dirty="0" err="1" smtClean="0">
                <a:solidFill>
                  <a:srgbClr val="C00000"/>
                </a:solidFill>
              </a:rPr>
              <a:t>Капитошка</a:t>
            </a:r>
            <a:r>
              <a:rPr lang="ru-RU" sz="3200" b="1" dirty="0" smtClean="0">
                <a:solidFill>
                  <a:srgbClr val="C00000"/>
                </a:solidFill>
              </a:rPr>
              <a:t>»: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4643446"/>
            <a:ext cx="7972452" cy="16430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систематически закреплять имеющиеся знания.   </a:t>
            </a:r>
            <a:endParaRPr lang="ru-RU" dirty="0"/>
          </a:p>
        </p:txBody>
      </p:sp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000108"/>
            <a:ext cx="7972452" cy="78581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7000" dirty="0" smtClean="0"/>
              <a:t> </a:t>
            </a:r>
            <a:r>
              <a:rPr lang="ru-RU" sz="11200" dirty="0" smtClean="0"/>
              <a:t>- помочь детям ближе соприкоснуться с природой;</a:t>
            </a:r>
          </a:p>
          <a:p>
            <a:pPr>
              <a:buNone/>
            </a:pPr>
            <a:r>
              <a:rPr lang="ru-RU" sz="8600" dirty="0" smtClean="0"/>
              <a:t> </a:t>
            </a:r>
            <a:endParaRPr lang="ru-RU" sz="8600" dirty="0"/>
          </a:p>
        </p:txBody>
      </p:sp>
      <p:sp>
        <p:nvSpPr>
          <p:cNvPr id="7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643050"/>
            <a:ext cx="7972452" cy="100013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7000" dirty="0" smtClean="0"/>
              <a:t>- поднять уровень экологической культуры дошкольников. </a:t>
            </a:r>
            <a:endParaRPr lang="ru-RU" sz="7000" dirty="0"/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332037"/>
            <a:ext cx="7972452" cy="131127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- </a:t>
            </a:r>
            <a:r>
              <a:rPr lang="ru-RU" sz="3000" dirty="0" smtClean="0"/>
              <a:t>формировать положительное отношение к растительному миру; </a:t>
            </a:r>
          </a:p>
        </p:txBody>
      </p:sp>
      <p:sp>
        <p:nvSpPr>
          <p:cNvPr id="9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3571876"/>
            <a:ext cx="7972452" cy="164307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sz="5100" dirty="0" smtClean="0"/>
              <a:t>формировать</a:t>
            </a:r>
            <a:r>
              <a:rPr lang="ru-RU" sz="4500" dirty="0" smtClean="0"/>
              <a:t> определенные умения по уходу за растениями; </a:t>
            </a:r>
          </a:p>
          <a:p>
            <a:pPr>
              <a:buNone/>
            </a:pPr>
            <a:r>
              <a:rPr lang="ru-RU" sz="4500" dirty="0" smtClean="0"/>
              <a:t> </a:t>
            </a:r>
            <a:endParaRPr lang="ru-RU" sz="4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 мой взгляд, экологию можно пропустить через все  виды деятельности дошкольника. За счёт этой возможности работа моя получается и полезной и интересной как для меня, так и для дошколят.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6178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56178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1" y="1928802"/>
            <a:ext cx="561978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C:\Users\юзер\Pictures\DSCN30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1928802"/>
            <a:ext cx="5617883" cy="4214842"/>
          </a:xfrm>
          <a:prstGeom prst="rect">
            <a:avLst/>
          </a:prstGeom>
          <a:noFill/>
        </p:spPr>
      </p:pic>
      <p:pic>
        <p:nvPicPr>
          <p:cNvPr id="1032" name="Picture 8" descr="C:\Users\юзер\Pictures\DSCN30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928802"/>
            <a:ext cx="5617883" cy="4214842"/>
          </a:xfrm>
          <a:prstGeom prst="rect">
            <a:avLst/>
          </a:prstGeom>
          <a:noFill/>
        </p:spPr>
      </p:pic>
      <p:pic>
        <p:nvPicPr>
          <p:cNvPr id="1034" name="Picture 10" descr="C:\Users\юзер\Pictures\DSCN31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1" y="1928802"/>
            <a:ext cx="5619789" cy="4214842"/>
          </a:xfrm>
          <a:prstGeom prst="rect">
            <a:avLst/>
          </a:prstGeom>
          <a:noFill/>
        </p:spPr>
      </p:pic>
      <p:pic>
        <p:nvPicPr>
          <p:cNvPr id="1035" name="Picture 11" descr="C:\Users\юзер\Pictures\DSCN31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1" y="1928802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307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«Войди в природу с добротой»  из  опыта работы  </vt:lpstr>
      <vt:lpstr>Слайд 2</vt:lpstr>
      <vt:lpstr>Цель:     Создание условий для формирования у детей элементов экологической культуры, экологически грамотного поведения в природе, гуманного отношения к живым объектам флоры и фауны через познание взаимосвязи живого и неживого в природе экосистем; Организовать просвещение родителей, направленное на формирование экологической культуры всех членов семьи    Актуальность:    Взаимодействие человека с природой; Формирование экологического сознания, экологической культуры </vt:lpstr>
      <vt:lpstr>Слайд 4</vt:lpstr>
      <vt:lpstr>Слайд 5</vt:lpstr>
      <vt:lpstr>  1. Экологическая тропа Цель: Знакомить детей с растительным и животным миром нашей полосы, правилами поведения, учить понимать, чувствовать и любоваться природой;    </vt:lpstr>
      <vt:lpstr>Методы обучения</vt:lpstr>
      <vt:lpstr>Задачи кружка «Капитошка»:</vt:lpstr>
      <vt:lpstr>На мой взгляд, экологию можно пропустить через все  виды деятельности дошкольника. За счёт этой возможности работа моя получается и полезной и интересной как для меня, так и для дошколят.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юзер</cp:lastModifiedBy>
  <cp:revision>54</cp:revision>
  <dcterms:created xsi:type="dcterms:W3CDTF">2014-08-08T16:01:14Z</dcterms:created>
  <dcterms:modified xsi:type="dcterms:W3CDTF">2015-04-14T10:00:07Z</dcterms:modified>
</cp:coreProperties>
</file>